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DF060ED-ED95-4EFB-8AF9-F41B863C2CC2}" type="datetimeFigureOut">
              <a:rPr lang="en-CA" smtClean="0"/>
              <a:t>2019-08-03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C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DF060ED-ED95-4EFB-8AF9-F41B863C2CC2}" type="datetimeFigureOut">
              <a:rPr lang="en-CA" smtClean="0"/>
              <a:t>2019-08-03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DF060ED-ED95-4EFB-8AF9-F41B863C2CC2}" type="datetimeFigureOut">
              <a:rPr lang="en-CA" smtClean="0"/>
              <a:t>2019-08-03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CA" sz="2400" b="1" dirty="0"/>
              <a:t>History 10</a:t>
            </a:r>
            <a:r>
              <a:rPr lang="en-CA" sz="2400" dirty="0"/>
              <a:t>: How to Think About History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A" sz="2800" b="1" dirty="0" smtClean="0"/>
              <a:t>Unit 5</a:t>
            </a:r>
            <a:r>
              <a:rPr lang="en-CA" sz="2800" dirty="0" smtClean="0"/>
              <a:t>: Renaissance and Reformation</a:t>
            </a:r>
          </a:p>
        </p:txBody>
      </p:sp>
    </p:spTree>
    <p:extLst>
      <p:ext uri="{BB962C8B-B14F-4D97-AF65-F5344CB8AC3E}">
        <p14:creationId xmlns:p14="http://schemas.microsoft.com/office/powerpoint/2010/main" val="3787344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Causation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Events are the products of other events</a:t>
            </a:r>
          </a:p>
          <a:p>
            <a:pPr lvl="1"/>
            <a:r>
              <a:rPr lang="en-CA" sz="2900" dirty="0" smtClean="0"/>
              <a:t>Petrarch’s </a:t>
            </a:r>
            <a:r>
              <a:rPr lang="en-CA" sz="2900" dirty="0" smtClean="0"/>
              <a:t>reintroducing Classical literature </a:t>
            </a:r>
            <a:r>
              <a:rPr lang="en-CA" sz="2900" dirty="0" smtClean="0"/>
              <a:t>ushered in a period of cultural renewal and change</a:t>
            </a:r>
            <a:endParaRPr lang="en-CA" sz="2600" dirty="0" smtClean="0"/>
          </a:p>
          <a:p>
            <a:pPr lvl="2"/>
            <a:endParaRPr lang="en-CA" sz="2600" dirty="0" smtClean="0"/>
          </a:p>
          <a:p>
            <a:pPr lvl="1"/>
            <a:r>
              <a:rPr lang="en-CA" sz="2900" dirty="0" smtClean="0"/>
              <a:t>Martin Luther’s </a:t>
            </a:r>
            <a:r>
              <a:rPr lang="en-CA" sz="2900" i="1" dirty="0" smtClean="0"/>
              <a:t>95 Theses</a:t>
            </a:r>
            <a:r>
              <a:rPr lang="en-CA" sz="2900" dirty="0" smtClean="0"/>
              <a:t> set off a series of events leading to the division of the Western Church into Protestant (Lutheran, Calvinist) and Catholic denominations</a:t>
            </a:r>
            <a:endParaRPr lang="en-CA" dirty="0"/>
          </a:p>
          <a:p>
            <a:pPr marL="594360" lvl="2" indent="0">
              <a:buNone/>
            </a:pPr>
            <a:endParaRPr lang="en-CA" sz="2600" dirty="0" smtClean="0"/>
          </a:p>
        </p:txBody>
      </p:sp>
    </p:spTree>
    <p:extLst>
      <p:ext uri="{BB962C8B-B14F-4D97-AF65-F5344CB8AC3E}">
        <p14:creationId xmlns:p14="http://schemas.microsoft.com/office/powerpoint/2010/main" val="4057746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Change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Change is ongoing and ever present</a:t>
            </a:r>
          </a:p>
          <a:p>
            <a:pPr lvl="1"/>
            <a:r>
              <a:rPr lang="en-CA" sz="2900" dirty="0" smtClean="0"/>
              <a:t>The introduction of the printing press encouraged the rapid spread of ideas, e.g. </a:t>
            </a:r>
            <a:r>
              <a:rPr lang="en-CA" sz="2900" dirty="0" smtClean="0"/>
              <a:t>Luther’s criticism of the Church</a:t>
            </a:r>
            <a:endParaRPr lang="en-CA" sz="2900" dirty="0" smtClean="0"/>
          </a:p>
          <a:p>
            <a:pPr lvl="1"/>
            <a:endParaRPr lang="en-CA" sz="2900" dirty="0"/>
          </a:p>
          <a:p>
            <a:pPr lvl="1"/>
            <a:r>
              <a:rPr lang="en-CA" sz="2900" dirty="0" smtClean="0"/>
              <a:t>The Renaissance’s emphasis on individual happiness encouraged </a:t>
            </a:r>
            <a:r>
              <a:rPr lang="en-CA" sz="2900" dirty="0" smtClean="0"/>
              <a:t>the </a:t>
            </a:r>
            <a:r>
              <a:rPr lang="en-CA" sz="2900" dirty="0" smtClean="0"/>
              <a:t>development of a new “zeitgeist” (literally “spirit of the time”) where the medieval world gave way to a more modern one</a:t>
            </a:r>
          </a:p>
        </p:txBody>
      </p:sp>
    </p:spTree>
    <p:extLst>
      <p:ext uri="{BB962C8B-B14F-4D97-AF65-F5344CB8AC3E}">
        <p14:creationId xmlns:p14="http://schemas.microsoft.com/office/powerpoint/2010/main" val="2315858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Continuity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Continuity connects different historical periods and developments</a:t>
            </a:r>
          </a:p>
          <a:p>
            <a:pPr lvl="1"/>
            <a:r>
              <a:rPr lang="en-CA" sz="2900" dirty="0" smtClean="0"/>
              <a:t>Northern Italian </a:t>
            </a:r>
            <a:r>
              <a:rPr lang="en-CA" sz="2900" dirty="0"/>
              <a:t>city-states preserved Rome’s republican </a:t>
            </a:r>
            <a:r>
              <a:rPr lang="en-CA" sz="2900" dirty="0" smtClean="0"/>
              <a:t>values </a:t>
            </a:r>
            <a:r>
              <a:rPr lang="en-CA" sz="2900" dirty="0" smtClean="0"/>
              <a:t>because feudalism </a:t>
            </a:r>
            <a:r>
              <a:rPr lang="en-CA" sz="2900" dirty="0" smtClean="0"/>
              <a:t>never really took </a:t>
            </a:r>
            <a:r>
              <a:rPr lang="en-CA" sz="2900" dirty="0" smtClean="0"/>
              <a:t>hold in the region</a:t>
            </a:r>
            <a:endParaRPr lang="en-CA" sz="2900" dirty="0" smtClean="0"/>
          </a:p>
          <a:p>
            <a:pPr lvl="1"/>
            <a:r>
              <a:rPr lang="en-CA" sz="2900" dirty="0" smtClean="0"/>
              <a:t>University education in this region acted as a sort of link between the Roman and medieval worlds</a:t>
            </a:r>
            <a:endParaRPr lang="en-CA" sz="2900" dirty="0" smtClean="0"/>
          </a:p>
        </p:txBody>
      </p:sp>
    </p:spTree>
    <p:extLst>
      <p:ext uri="{BB962C8B-B14F-4D97-AF65-F5344CB8AC3E}">
        <p14:creationId xmlns:p14="http://schemas.microsoft.com/office/powerpoint/2010/main" val="940574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Perspectives &amp; Biases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 History is not a science but a </a:t>
            </a:r>
            <a:r>
              <a:rPr lang="en-CA" sz="3200" i="1" dirty="0" smtClean="0"/>
              <a:t>perspective </a:t>
            </a:r>
            <a:r>
              <a:rPr lang="en-CA" sz="3200" dirty="0" smtClean="0"/>
              <a:t>or story</a:t>
            </a:r>
          </a:p>
          <a:p>
            <a:pPr lvl="1"/>
            <a:r>
              <a:rPr lang="en-CA" sz="2800" dirty="0"/>
              <a:t>Medieval </a:t>
            </a:r>
            <a:r>
              <a:rPr lang="en-CA" sz="2800" dirty="0" smtClean="0"/>
              <a:t>historians divided </a:t>
            </a:r>
            <a:r>
              <a:rPr lang="en-CA" sz="2800" dirty="0"/>
              <a:t>history into an age of darkness/error </a:t>
            </a:r>
            <a:r>
              <a:rPr lang="en-CA" sz="2800" dirty="0" smtClean="0"/>
              <a:t>(the ancient world) and </a:t>
            </a:r>
            <a:r>
              <a:rPr lang="en-CA" sz="2800" dirty="0"/>
              <a:t>an age of </a:t>
            </a:r>
            <a:r>
              <a:rPr lang="en-CA" sz="2800" dirty="0" smtClean="0"/>
              <a:t>light/truth (their present)</a:t>
            </a:r>
            <a:endParaRPr lang="en-CA" sz="2800" dirty="0"/>
          </a:p>
          <a:p>
            <a:pPr marL="274320" lvl="1" indent="0">
              <a:buNone/>
            </a:pPr>
            <a:endParaRPr lang="en-CA" sz="2900" dirty="0" smtClean="0"/>
          </a:p>
          <a:p>
            <a:pPr lvl="1"/>
            <a:r>
              <a:rPr lang="en-CA" sz="2800" dirty="0" smtClean="0"/>
              <a:t>Humanists were the first to divide history into three periods, e.g. ancient, medieval, and early </a:t>
            </a:r>
            <a:r>
              <a:rPr lang="en-CA" sz="2800" dirty="0" smtClean="0"/>
              <a:t>modern</a:t>
            </a:r>
            <a:endParaRPr lang="en-CA" sz="2800" dirty="0" smtClean="0"/>
          </a:p>
        </p:txBody>
      </p:sp>
    </p:spTree>
    <p:extLst>
      <p:ext uri="{BB962C8B-B14F-4D97-AF65-F5344CB8AC3E}">
        <p14:creationId xmlns:p14="http://schemas.microsoft.com/office/powerpoint/2010/main" val="4203326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169</TotalTime>
  <Words>222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Origin</vt:lpstr>
      <vt:lpstr>History 10: How to Think About History</vt:lpstr>
      <vt:lpstr>Causation</vt:lpstr>
      <vt:lpstr>Change</vt:lpstr>
      <vt:lpstr>Continuity</vt:lpstr>
      <vt:lpstr>Perspectives &amp; Biases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10</dc:title>
  <dc:creator>Rick Delainey</dc:creator>
  <cp:lastModifiedBy>owner</cp:lastModifiedBy>
  <cp:revision>47</cp:revision>
  <dcterms:created xsi:type="dcterms:W3CDTF">2017-07-27T00:20:59Z</dcterms:created>
  <dcterms:modified xsi:type="dcterms:W3CDTF">2019-08-03T22:43:21Z</dcterms:modified>
</cp:coreProperties>
</file>